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91" r:id="rId5"/>
    <p:sldId id="305" r:id="rId6"/>
    <p:sldId id="306" r:id="rId7"/>
    <p:sldId id="307" r:id="rId8"/>
    <p:sldId id="304" r:id="rId9"/>
    <p:sldId id="309" r:id="rId10"/>
    <p:sldId id="308" r:id="rId11"/>
    <p:sldId id="311" r:id="rId12"/>
    <p:sldId id="297" r:id="rId13"/>
    <p:sldId id="302" r:id="rId14"/>
    <p:sldId id="301" r:id="rId15"/>
    <p:sldId id="317" r:id="rId16"/>
    <p:sldId id="312" r:id="rId17"/>
    <p:sldId id="313" r:id="rId18"/>
    <p:sldId id="315" r:id="rId19"/>
    <p:sldId id="314" r:id="rId20"/>
    <p:sldId id="310" r:id="rId21"/>
    <p:sldId id="316" r:id="rId22"/>
    <p:sldId id="292" r:id="rId23"/>
    <p:sldId id="293" r:id="rId24"/>
    <p:sldId id="294" r:id="rId25"/>
    <p:sldId id="295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20210507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요약 정리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7651"/>
              </p:ext>
            </p:extLst>
          </p:nvPr>
        </p:nvGraphicFramePr>
        <p:xfrm>
          <a:off x="274320" y="681646"/>
          <a:ext cx="8587048" cy="5950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2">
                  <a:extLst>
                    <a:ext uri="{9D8B030D-6E8A-4147-A177-3AD203B41FA5}">
                      <a16:colId xmlns:a16="http://schemas.microsoft.com/office/drawing/2014/main" val="207255726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30990240"/>
                    </a:ext>
                  </a:extLst>
                </a:gridCol>
                <a:gridCol w="1255219">
                  <a:extLst>
                    <a:ext uri="{9D8B030D-6E8A-4147-A177-3AD203B41FA5}">
                      <a16:colId xmlns:a16="http://schemas.microsoft.com/office/drawing/2014/main" val="4188315944"/>
                    </a:ext>
                  </a:extLst>
                </a:gridCol>
                <a:gridCol w="1820490">
                  <a:extLst>
                    <a:ext uri="{9D8B030D-6E8A-4147-A177-3AD203B41FA5}">
                      <a16:colId xmlns:a16="http://schemas.microsoft.com/office/drawing/2014/main" val="3779823329"/>
                    </a:ext>
                  </a:extLst>
                </a:gridCol>
                <a:gridCol w="1762298">
                  <a:extLst>
                    <a:ext uri="{9D8B030D-6E8A-4147-A177-3AD203B41FA5}">
                      <a16:colId xmlns:a16="http://schemas.microsoft.com/office/drawing/2014/main" val="1559952325"/>
                    </a:ext>
                  </a:extLst>
                </a:gridCol>
                <a:gridCol w="864524">
                  <a:extLst>
                    <a:ext uri="{9D8B030D-6E8A-4147-A177-3AD203B41FA5}">
                      <a16:colId xmlns:a16="http://schemas.microsoft.com/office/drawing/2014/main" val="3291672214"/>
                    </a:ext>
                  </a:extLst>
                </a:gridCol>
                <a:gridCol w="781394">
                  <a:extLst>
                    <a:ext uri="{9D8B030D-6E8A-4147-A177-3AD203B41FA5}">
                      <a16:colId xmlns:a16="http://schemas.microsoft.com/office/drawing/2014/main" val="1318235693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2506569034"/>
                    </a:ext>
                  </a:extLst>
                </a:gridCol>
              </a:tblGrid>
              <a:tr h="457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확인일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완료일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089846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OS issue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Linux/window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성능 차이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Linux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모델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PNG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로 학습 및 분류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완료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7331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 slide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2020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슬라이드에서 지속적인 성능 저하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제외한 데이터 셋 구축 및 학습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과 연결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43714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Configuration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Zoom lv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특정 슬라이드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N-&gt;M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경향성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줌에 의해 핵이 커 보이는 경우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으로 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Zoom lv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유연하게 대응 가능한 코드 수정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+ profile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250250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 일정하지 않은 슬라이드 확인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=&gt;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이미지 크기 차이 및 줌 레벨에 영향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Limit boundary=false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일정한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profile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027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Profile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촬영된 이미지의 품질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설정 등이 서로 상이함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일정한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profile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1661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Bias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All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dac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balanced (DM bias)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Featurecube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 graph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biase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통합 모델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Mixpatch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검토 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97614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히트맵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 품질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검토중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58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3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</a:t>
            </a:r>
            <a:r>
              <a:rPr lang="ko-KR" altLang="en-US" b="1" dirty="0" smtClean="0"/>
              <a:t>설정 정보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정보 정리 용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74320" y="846108"/>
            <a:ext cx="7612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Slide profile </a:t>
            </a:r>
            <a:r>
              <a:rPr lang="ko-KR" altLang="en-US" sz="1400" dirty="0" smtClean="0">
                <a:latin typeface="+mj-ea"/>
                <a:ea typeface="+mj-ea"/>
              </a:rPr>
              <a:t>정보 정리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20200221(SH)-</a:t>
            </a:r>
            <a:r>
              <a:rPr lang="en-US" altLang="ko-KR" dirty="0">
                <a:solidFill>
                  <a:srgbClr val="FF0000"/>
                </a:solidFill>
              </a:rPr>
              <a:t>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</a:rPr>
              <a:t>*</a:t>
            </a:r>
            <a:r>
              <a:rPr lang="en-US" altLang="ko-KR" sz="1400" b="1" u="sng" dirty="0">
                <a:latin typeface="+mj-ea"/>
              </a:rPr>
              <a:t>Use selection box: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슬라이드 스캐닝 범위 설정 </a:t>
            </a:r>
            <a:r>
              <a:rPr lang="en-US" altLang="ko-KR" sz="1400" dirty="0">
                <a:latin typeface="+mj-ea"/>
              </a:rPr>
              <a:t>[value: </a:t>
            </a:r>
            <a:r>
              <a:rPr lang="ko-KR" altLang="en-US" sz="1400" dirty="0">
                <a:latin typeface="+mj-ea"/>
              </a:rPr>
              <a:t>체크박스 체크</a:t>
            </a:r>
            <a:r>
              <a:rPr lang="en-US" altLang="ko-KR" sz="1400" dirty="0">
                <a:latin typeface="+mj-ea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latin typeface="+mj-ea"/>
              </a:rPr>
              <a:t>*(</a:t>
            </a:r>
            <a:r>
              <a:rPr lang="en-US" altLang="ko-KR" sz="1400" b="1" u="sng" dirty="0" err="1">
                <a:latin typeface="+mj-ea"/>
              </a:rPr>
              <a:t>Thresholding</a:t>
            </a:r>
            <a:r>
              <a:rPr lang="en-US" altLang="ko-KR" sz="1400" b="1" u="sng" dirty="0">
                <a:latin typeface="+mj-ea"/>
              </a:rPr>
              <a:t>) </a:t>
            </a:r>
            <a:r>
              <a:rPr lang="en-US" altLang="ko-KR" sz="1400" b="1" u="sng" dirty="0" err="1">
                <a:latin typeface="+mj-ea"/>
              </a:rPr>
              <a:t>speciman</a:t>
            </a:r>
            <a:r>
              <a:rPr lang="en-US" altLang="ko-KR" sz="1400" b="1" u="sng" dirty="0">
                <a:latin typeface="+mj-ea"/>
              </a:rPr>
              <a:t> threshold: </a:t>
            </a:r>
            <a:r>
              <a:rPr lang="ko-KR" altLang="en-US" sz="1400" dirty="0">
                <a:latin typeface="+mj-ea"/>
              </a:rPr>
              <a:t>조직 주변부 포함 정도 </a:t>
            </a:r>
            <a:r>
              <a:rPr lang="en-US" altLang="ko-KR" sz="1400" dirty="0">
                <a:latin typeface="+mj-ea"/>
              </a:rPr>
              <a:t>[value:203]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latin typeface="+mj-ea"/>
              </a:rPr>
              <a:t>Image quality: </a:t>
            </a:r>
            <a:r>
              <a:rPr lang="en-US" altLang="ko-KR" sz="1400" dirty="0">
                <a:latin typeface="+mj-ea"/>
              </a:rPr>
              <a:t>quality factor</a:t>
            </a:r>
            <a:r>
              <a:rPr lang="ko-KR" altLang="en-US" sz="1400" dirty="0">
                <a:latin typeface="+mj-ea"/>
              </a:rPr>
              <a:t>에 영향 </a:t>
            </a:r>
            <a:r>
              <a:rPr lang="en-US" altLang="ko-KR" sz="1400" dirty="0">
                <a:latin typeface="+mj-ea"/>
              </a:rPr>
              <a:t>[value: Good</a:t>
            </a:r>
            <a:r>
              <a:rPr lang="en-US" altLang="ko-KR" sz="1400" dirty="0" smtClean="0">
                <a:latin typeface="+mj-ea"/>
              </a:rPr>
              <a:t>] = </a:t>
            </a:r>
            <a:r>
              <a:rPr lang="en-US" altLang="ko-KR" sz="1400" dirty="0" err="1" smtClean="0">
                <a:latin typeface="+mj-ea"/>
              </a:rPr>
              <a:t>qf</a:t>
            </a:r>
            <a:r>
              <a:rPr lang="en-US" altLang="ko-KR" sz="1400" dirty="0" smtClean="0">
                <a:latin typeface="+mj-ea"/>
              </a:rPr>
              <a:t>: 80</a:t>
            </a:r>
            <a:endParaRPr lang="en-US" altLang="ko-KR" sz="1400" dirty="0">
              <a:latin typeface="+mj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주요 영향 정보로는 보이지 않음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범위 박스 최대로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*참고</a:t>
            </a:r>
            <a:r>
              <a:rPr lang="en-US" altLang="ko-KR" sz="1400" dirty="0" smtClean="0">
                <a:latin typeface="+mj-ea"/>
              </a:rPr>
              <a:t>: case viewer</a:t>
            </a:r>
            <a:r>
              <a:rPr lang="ko-KR" altLang="en-US" sz="1400" dirty="0" smtClean="0">
                <a:latin typeface="+mj-ea"/>
              </a:rPr>
              <a:t>의 </a:t>
            </a:r>
            <a:r>
              <a:rPr lang="en-US" altLang="ko-KR" sz="1400" dirty="0" smtClean="0">
                <a:latin typeface="+mj-ea"/>
              </a:rPr>
              <a:t>configuration </a:t>
            </a:r>
            <a:r>
              <a:rPr lang="ko-KR" altLang="en-US" sz="1400" dirty="0" smtClean="0">
                <a:latin typeface="+mj-ea"/>
              </a:rPr>
              <a:t>정보와 </a:t>
            </a:r>
            <a:r>
              <a:rPr lang="en-US" altLang="ko-KR" sz="1400" dirty="0" err="1" smtClean="0">
                <a:latin typeface="+mj-ea"/>
              </a:rPr>
              <a:t>openslide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정보는 </a:t>
            </a:r>
            <a:r>
              <a:rPr lang="ko-KR" altLang="en-US" sz="1400" dirty="0" err="1" smtClean="0">
                <a:latin typeface="+mj-ea"/>
              </a:rPr>
              <a:t>다를수</a:t>
            </a:r>
            <a:r>
              <a:rPr lang="ko-KR" altLang="en-US" sz="1400" dirty="0" smtClean="0">
                <a:latin typeface="+mj-ea"/>
              </a:rPr>
              <a:t> 있음 </a:t>
            </a:r>
            <a:r>
              <a:rPr lang="en-US" altLang="ko-KR" sz="1400" dirty="0" smtClean="0">
                <a:latin typeface="+mj-ea"/>
              </a:rPr>
              <a:t>(ex </a:t>
            </a:r>
            <a:r>
              <a:rPr lang="ko-KR" altLang="en-US" sz="1400" dirty="0" smtClean="0">
                <a:latin typeface="+mj-ea"/>
              </a:rPr>
              <a:t>조직이 </a:t>
            </a: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err="1" smtClean="0">
                <a:latin typeface="+mj-ea"/>
              </a:rPr>
              <a:t>조각인경우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err="1" smtClean="0">
                <a:latin typeface="+mj-ea"/>
              </a:rPr>
              <a:t>caseviewer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에서는 이미지 사이즈가 작게 인식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9172"/>
          <a:stretch/>
        </p:blipFill>
        <p:spPr>
          <a:xfrm rot="5400000">
            <a:off x="494872" y="3049170"/>
            <a:ext cx="3441466" cy="3644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74" y="3533181"/>
            <a:ext cx="1315898" cy="28295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008" y="3533180"/>
            <a:ext cx="1315629" cy="28041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65" y="3533180"/>
            <a:ext cx="1342067" cy="287249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777346" y="3533180"/>
            <a:ext cx="0" cy="282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217921" y="3441741"/>
            <a:ext cx="2926079" cy="3025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95986" y="3441741"/>
            <a:ext cx="1501541" cy="3025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27557" y="6374075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Selection box: V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13810" y="6369237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Selection box: 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67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피드백 </a:t>
            </a:r>
            <a:r>
              <a:rPr lang="ko-KR" altLang="en-US" b="1" dirty="0" smtClean="0"/>
              <a:t>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참고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66254" y="656413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2020,6/15 </a:t>
            </a:r>
            <a:r>
              <a:rPr lang="en-US" altLang="ko-KR" sz="1400" dirty="0" err="1">
                <a:latin typeface="+mj-ea"/>
              </a:rPr>
              <a:t>stomach_all_balanced_DAC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모델의 </a:t>
            </a:r>
            <a:r>
              <a:rPr lang="ko-KR" altLang="en-US" sz="1400" dirty="0" err="1">
                <a:latin typeface="+mj-ea"/>
              </a:rPr>
              <a:t>히트맵</a:t>
            </a:r>
            <a:r>
              <a:rPr lang="ko-KR" altLang="en-US" sz="1400" dirty="0">
                <a:latin typeface="+mj-ea"/>
              </a:rPr>
              <a:t> 확인 </a:t>
            </a:r>
            <a:r>
              <a:rPr lang="ko-KR" altLang="en-US" sz="1400" dirty="0" smtClean="0">
                <a:latin typeface="+mj-ea"/>
              </a:rPr>
              <a:t>필요</a:t>
            </a: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61531"/>
              </p:ext>
            </p:extLst>
          </p:nvPr>
        </p:nvGraphicFramePr>
        <p:xfrm>
          <a:off x="5346720" y="1675644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084761"/>
              </p:ext>
            </p:extLst>
          </p:nvPr>
        </p:nvGraphicFramePr>
        <p:xfrm>
          <a:off x="592975" y="1675644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0.94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5367" y="1367867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Feature-cube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88248" y="1235158"/>
            <a:ext cx="44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CNN : </a:t>
            </a:r>
            <a:r>
              <a:rPr lang="en-US" altLang="ko-K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stomach_new_tiles_lossdiff_balanced_lab_test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8248" y="3931921"/>
            <a:ext cx="8221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오른쪽 화살표 92"/>
          <p:cNvSpPr/>
          <p:nvPr/>
        </p:nvSpPr>
        <p:spPr>
          <a:xfrm rot="5400000">
            <a:off x="4103181" y="3711084"/>
            <a:ext cx="565266" cy="382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795" y="4184910"/>
            <a:ext cx="2159894" cy="2758418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22" y="4242278"/>
            <a:ext cx="2016768" cy="2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5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피드백 </a:t>
            </a:r>
            <a:r>
              <a:rPr lang="ko-KR" altLang="en-US" b="1" dirty="0" smtClean="0"/>
              <a:t>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참고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66254" y="656413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2020,6/15 </a:t>
            </a:r>
            <a:r>
              <a:rPr lang="en-US" altLang="ko-KR" sz="1400" dirty="0" err="1">
                <a:latin typeface="+mj-ea"/>
              </a:rPr>
              <a:t>stomach_all_balanced_DAC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모델의 </a:t>
            </a:r>
            <a:r>
              <a:rPr lang="ko-KR" altLang="en-US" sz="1400" dirty="0" err="1">
                <a:latin typeface="+mj-ea"/>
              </a:rPr>
              <a:t>히트맵</a:t>
            </a:r>
            <a:r>
              <a:rPr lang="ko-KR" altLang="en-US" sz="1400" dirty="0">
                <a:latin typeface="+mj-ea"/>
              </a:rPr>
              <a:t> 확인 </a:t>
            </a:r>
            <a:r>
              <a:rPr lang="ko-KR" altLang="en-US" sz="1400" dirty="0" smtClean="0">
                <a:latin typeface="+mj-ea"/>
              </a:rPr>
              <a:t>필요</a:t>
            </a: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774363"/>
              </p:ext>
            </p:extLst>
          </p:nvPr>
        </p:nvGraphicFramePr>
        <p:xfrm>
          <a:off x="5346720" y="1675644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289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0.38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309234"/>
              </p:ext>
            </p:extLst>
          </p:nvPr>
        </p:nvGraphicFramePr>
        <p:xfrm>
          <a:off x="592975" y="1675644"/>
          <a:ext cx="2700000" cy="19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350789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22160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037234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94167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8868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358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182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105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606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2488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4339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6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0.008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77628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08247" y="1226843"/>
            <a:ext cx="1471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Feature-cube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48" y="1235158"/>
            <a:ext cx="448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CNN : </a:t>
            </a:r>
            <a:r>
              <a:rPr lang="en-US" altLang="ko-KR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stomach_new_tiles_lossdiff_balanced_lab_test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038" y="3943841"/>
            <a:ext cx="2159894" cy="27584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5" y="4001209"/>
            <a:ext cx="2016768" cy="26436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99011" y="3619644"/>
            <a:ext cx="19944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rgbClr val="000000"/>
                </a:solidFill>
                <a:latin typeface="맑은 고딕" panose="020B0503020000020004" pitchFamily="50" charset="-127"/>
              </a:rPr>
              <a:t>*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2021S 0080302010102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결과 누락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2282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참고 슬라이드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66254" y="656413"/>
            <a:ext cx="76128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2020,6/15 </a:t>
            </a:r>
            <a:r>
              <a:rPr lang="en-US" altLang="ko-KR" sz="1400" dirty="0" err="1">
                <a:latin typeface="+mj-ea"/>
              </a:rPr>
              <a:t>stomach_all_balanced_DAC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모델의 </a:t>
            </a:r>
            <a:r>
              <a:rPr lang="ko-KR" altLang="en-US" sz="1400" dirty="0" err="1">
                <a:latin typeface="+mj-ea"/>
              </a:rPr>
              <a:t>히트맵</a:t>
            </a:r>
            <a:r>
              <a:rPr lang="ko-KR" altLang="en-US" sz="1400" dirty="0">
                <a:latin typeface="+mj-ea"/>
              </a:rPr>
              <a:t> 확인 </a:t>
            </a:r>
            <a:r>
              <a:rPr lang="ko-KR" altLang="en-US" sz="1400" dirty="0" smtClean="0">
                <a:latin typeface="+mj-ea"/>
              </a:rPr>
              <a:t>필요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가장 많은 데이터 투입 모델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히트맵</a:t>
            </a:r>
            <a:r>
              <a:rPr lang="ko-KR" altLang="en-US" sz="1400" dirty="0" smtClean="0">
                <a:latin typeface="+mj-ea"/>
              </a:rPr>
              <a:t> 위주로 확인 요청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Jpg </a:t>
            </a:r>
            <a:r>
              <a:rPr lang="ko-KR" altLang="en-US" sz="1400" dirty="0" smtClean="0">
                <a:latin typeface="+mj-ea"/>
              </a:rPr>
              <a:t>기준 </a:t>
            </a:r>
            <a:r>
              <a:rPr lang="ko-KR" altLang="en-US" sz="1400" dirty="0" err="1" smtClean="0">
                <a:latin typeface="+mj-ea"/>
              </a:rPr>
              <a:t>모델임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 err="1" smtClean="0">
                <a:latin typeface="+mj-ea"/>
              </a:rPr>
              <a:t>linux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ko-KR" altLang="en-US" sz="1400" dirty="0" err="1" smtClean="0">
                <a:latin typeface="+mj-ea"/>
              </a:rPr>
              <a:t>개발임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=&gt; </a:t>
            </a:r>
            <a:r>
              <a:rPr lang="ko-KR" altLang="en-US" sz="1400" dirty="0" smtClean="0">
                <a:latin typeface="+mj-ea"/>
              </a:rPr>
              <a:t>슬라이드를 받아서 작업자 </a:t>
            </a:r>
            <a:r>
              <a:rPr lang="en-US" altLang="ko-KR" sz="1400" dirty="0" smtClean="0">
                <a:latin typeface="+mj-ea"/>
              </a:rPr>
              <a:t>pc</a:t>
            </a:r>
            <a:r>
              <a:rPr lang="ko-KR" altLang="en-US" sz="1400" dirty="0" smtClean="0">
                <a:latin typeface="+mj-ea"/>
              </a:rPr>
              <a:t>에서 테스트가 정확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* </a:t>
            </a:r>
            <a:r>
              <a:rPr lang="en-US" altLang="ko-KR" sz="1400" dirty="0" smtClean="0">
                <a:latin typeface="+mj-ea"/>
              </a:rPr>
              <a:t>naïve Bayesian </a:t>
            </a:r>
            <a:r>
              <a:rPr lang="ko-KR" altLang="en-US" sz="1400" dirty="0" smtClean="0">
                <a:latin typeface="+mj-ea"/>
              </a:rPr>
              <a:t>사용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노이즈 타일 필터</a:t>
            </a:r>
            <a:r>
              <a:rPr lang="en-US" altLang="ko-KR" sz="1400" dirty="0" smtClean="0">
                <a:latin typeface="+mj-ea"/>
              </a:rPr>
              <a:t>:</a:t>
            </a:r>
            <a:r>
              <a:rPr lang="ko-KR" altLang="en-US" sz="1400" dirty="0" smtClean="0">
                <a:latin typeface="+mj-ea"/>
              </a:rPr>
              <a:t> 구 버전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err="1" smtClean="0">
                <a:latin typeface="+mj-ea"/>
              </a:rPr>
              <a:t>씨젠</a:t>
            </a:r>
            <a:r>
              <a:rPr lang="ko-KR" altLang="en-US" sz="1400" b="1" u="sng" dirty="0" smtClean="0">
                <a:latin typeface="+mj-ea"/>
              </a:rPr>
              <a:t> 서버 설치 완료</a:t>
            </a:r>
            <a:endParaRPr lang="en-US" altLang="ko-KR" sz="1400" b="1" u="sng" dirty="0" smtClean="0">
              <a:latin typeface="+mj-ea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1933"/>
            <a:ext cx="9033606" cy="36465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0450" y="5472588"/>
            <a:ext cx="6799811" cy="113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9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피드백 </a:t>
            </a:r>
            <a:r>
              <a:rPr lang="ko-KR" altLang="en-US" b="1" dirty="0" smtClean="0"/>
              <a:t>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참고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66254" y="1096899"/>
            <a:ext cx="4908550" cy="3974754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 rotWithShape="1">
          <a:blip r:embed="rId3"/>
          <a:srcRect t="9451"/>
          <a:stretch/>
        </p:blipFill>
        <p:spPr bwMode="auto">
          <a:xfrm>
            <a:off x="3682307" y="3084276"/>
            <a:ext cx="5237480" cy="1824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/>
          <p:cNvPicPr/>
          <p:nvPr/>
        </p:nvPicPr>
        <p:blipFill rotWithShape="1">
          <a:blip r:embed="rId4"/>
          <a:srcRect t="9844"/>
          <a:stretch/>
        </p:blipFill>
        <p:spPr bwMode="auto">
          <a:xfrm>
            <a:off x="3682307" y="4909266"/>
            <a:ext cx="5180965" cy="183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52655" y="1619324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DM bias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60857" y="1966116"/>
            <a:ext cx="430241" cy="336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58"/>
          <p:cNvSpPr/>
          <p:nvPr/>
        </p:nvSpPr>
        <p:spPr>
          <a:xfrm>
            <a:off x="5908534" y="1002949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76005" y="5361835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26764" y="3337559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575193" y="1495972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51500" y="882966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51500" y="2774281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51499" y="4675053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87231" y="55662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43142" y="2467372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0680" y="4389178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297970" y="3109538"/>
            <a:ext cx="404747" cy="573934"/>
            <a:chOff x="5450408" y="3255368"/>
            <a:chExt cx="489744" cy="694460"/>
          </a:xfrm>
        </p:grpSpPr>
        <p:sp>
          <p:nvSpPr>
            <p:cNvPr id="21" name="원통 2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4" y="957558"/>
            <a:ext cx="458233" cy="11303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19135" y="2097706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22" y="1015012"/>
            <a:ext cx="458233" cy="11303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43" y="1055686"/>
            <a:ext cx="458233" cy="113030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417842" y="3075759"/>
            <a:ext cx="655209" cy="641250"/>
            <a:chOff x="5813733" y="2418100"/>
            <a:chExt cx="1028944" cy="998571"/>
          </a:xfrm>
        </p:grpSpPr>
        <p:sp>
          <p:nvSpPr>
            <p:cNvPr id="29" name="타원 28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31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094782" y="369584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47945" y="280188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246716" y="2997667"/>
            <a:ext cx="1059277" cy="1091666"/>
            <a:chOff x="7329147" y="1556828"/>
            <a:chExt cx="1572501" cy="171561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1777403" y="1951643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899562" y="1321133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607" y="1022998"/>
            <a:ext cx="1056632" cy="233845"/>
          </a:xfrm>
          <a:prstGeom prst="rect">
            <a:avLst/>
          </a:prstGeom>
        </p:spPr>
      </p:pic>
      <p:cxnSp>
        <p:nvCxnSpPr>
          <p:cNvPr id="45" name="꺾인 연결선 44"/>
          <p:cNvCxnSpPr>
            <a:stCxn id="92" idx="2"/>
            <a:endCxn id="29" idx="0"/>
          </p:cNvCxnSpPr>
          <p:nvPr/>
        </p:nvCxnSpPr>
        <p:spPr>
          <a:xfrm rot="5400000">
            <a:off x="2739424" y="1171254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94912" y="370028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꺾인 연결선 46"/>
          <p:cNvCxnSpPr>
            <a:stCxn id="46" idx="2"/>
            <a:endCxn id="61" idx="0"/>
          </p:cNvCxnSpPr>
          <p:nvPr/>
        </p:nvCxnSpPr>
        <p:spPr>
          <a:xfrm rot="5400000">
            <a:off x="3347833" y="2761588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302702" y="5084302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83909" y="5572332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92291" y="5008338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49866" y="5108639"/>
            <a:ext cx="284526" cy="7018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34092" y="5108639"/>
            <a:ext cx="284526" cy="7018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0679" y="5108639"/>
            <a:ext cx="284526" cy="701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46" y="5108507"/>
            <a:ext cx="284526" cy="701832"/>
          </a:xfrm>
          <a:prstGeom prst="rect">
            <a:avLst/>
          </a:prstGeom>
        </p:spPr>
      </p:pic>
      <p:cxnSp>
        <p:nvCxnSpPr>
          <p:cNvPr id="55" name="꺾인 연결선 54"/>
          <p:cNvCxnSpPr>
            <a:stCxn id="50" idx="0"/>
            <a:endCxn id="46" idx="2"/>
          </p:cNvCxnSpPr>
          <p:nvPr/>
        </p:nvCxnSpPr>
        <p:spPr>
          <a:xfrm rot="16200000" flipV="1">
            <a:off x="5531954" y="3953596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35953" y="573573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17121" y="57419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93668" y="57419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39258" y="574191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819916" y="4937405"/>
            <a:ext cx="655209" cy="641250"/>
            <a:chOff x="1066780" y="5164014"/>
            <a:chExt cx="655209" cy="641250"/>
          </a:xfrm>
        </p:grpSpPr>
        <p:sp>
          <p:nvSpPr>
            <p:cNvPr id="61" name="타원 60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6125344" y="5927343"/>
            <a:ext cx="2020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 result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07840" y="3054023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27" y="380318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35" y="329814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27" y="355257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직사각형 73"/>
          <p:cNvSpPr/>
          <p:nvPr/>
        </p:nvSpPr>
        <p:spPr>
          <a:xfrm>
            <a:off x="3298306" y="3373118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294650" y="3611563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85380" y="3877692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964" y="30355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꺾인 연결선 77"/>
          <p:cNvCxnSpPr>
            <a:stCxn id="83" idx="6"/>
            <a:endCxn id="77" idx="1"/>
          </p:cNvCxnSpPr>
          <p:nvPr/>
        </p:nvCxnSpPr>
        <p:spPr>
          <a:xfrm flipV="1">
            <a:off x="2988140" y="3201738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>
            <a:off x="2989119" y="3226657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83" idx="6"/>
            <a:endCxn id="73" idx="1"/>
          </p:cNvCxnSpPr>
          <p:nvPr/>
        </p:nvCxnSpPr>
        <p:spPr>
          <a:xfrm>
            <a:off x="2988140" y="3390937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83" idx="6"/>
            <a:endCxn id="71" idx="1"/>
          </p:cNvCxnSpPr>
          <p:nvPr/>
        </p:nvCxnSpPr>
        <p:spPr>
          <a:xfrm>
            <a:off x="2988140" y="3390937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3307247" y="3120652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332931" y="307031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2552903" y="3238033"/>
            <a:ext cx="344764" cy="347681"/>
            <a:chOff x="572642" y="3447654"/>
            <a:chExt cx="1905000" cy="1904997"/>
          </a:xfrm>
          <a:effectLst/>
        </p:grpSpPr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299" y="315653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90" name="타원 89"/>
          <p:cNvSpPr/>
          <p:nvPr/>
        </p:nvSpPr>
        <p:spPr>
          <a:xfrm>
            <a:off x="4316324" y="128360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7146" y="1370164"/>
            <a:ext cx="436355" cy="46724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950337" y="190362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2389583" y="5102759"/>
            <a:ext cx="1070791" cy="878559"/>
            <a:chOff x="5943796" y="2779089"/>
            <a:chExt cx="2735123" cy="235960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85273" y="5215573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287582" y="1201172"/>
            <a:ext cx="837762" cy="805232"/>
            <a:chOff x="5813733" y="2418100"/>
            <a:chExt cx="1028944" cy="998571"/>
          </a:xfrm>
        </p:grpSpPr>
        <p:sp>
          <p:nvSpPr>
            <p:cNvPr id="111" name="타원 11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1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117" name="꺾인 연결선 116"/>
          <p:cNvCxnSpPr>
            <a:stCxn id="90" idx="6"/>
            <a:endCxn id="111" idx="2"/>
          </p:cNvCxnSpPr>
          <p:nvPr/>
        </p:nvCxnSpPr>
        <p:spPr>
          <a:xfrm flipV="1">
            <a:off x="4971533" y="1603788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77800" y="198635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38" y="175237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13" y="11173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3" name="직사각형 122"/>
          <p:cNvSpPr/>
          <p:nvPr/>
        </p:nvSpPr>
        <p:spPr>
          <a:xfrm>
            <a:off x="6412973" y="1824628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435126" y="1214707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꺾인 연결선 124"/>
          <p:cNvCxnSpPr>
            <a:stCxn id="111" idx="6"/>
            <a:endCxn id="122" idx="1"/>
          </p:cNvCxnSpPr>
          <p:nvPr/>
        </p:nvCxnSpPr>
        <p:spPr>
          <a:xfrm flipV="1">
            <a:off x="6125344" y="1283600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1" idx="6"/>
            <a:endCxn id="121" idx="1"/>
          </p:cNvCxnSpPr>
          <p:nvPr/>
        </p:nvCxnSpPr>
        <p:spPr>
          <a:xfrm>
            <a:off x="6125344" y="1603788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24" idx="3"/>
            <a:endCxn id="38" idx="0"/>
          </p:cNvCxnSpPr>
          <p:nvPr/>
        </p:nvCxnSpPr>
        <p:spPr>
          <a:xfrm flipH="1">
            <a:off x="6776355" y="1337818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1" idx="2"/>
          </p:cNvCxnSpPr>
          <p:nvPr/>
        </p:nvCxnSpPr>
        <p:spPr>
          <a:xfrm rot="5400000">
            <a:off x="5233224" y="1458780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89274" y="3083160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4369614" y="3430522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41" name="원통 14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원통 14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원통 14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727511" y="383062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오른쪽으로 구부러진 화살표 156"/>
          <p:cNvSpPr/>
          <p:nvPr/>
        </p:nvSpPr>
        <p:spPr>
          <a:xfrm rot="19063509">
            <a:off x="4353231" y="3734256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215292" y="3842550"/>
            <a:ext cx="259026" cy="237471"/>
            <a:chOff x="572642" y="3447654"/>
            <a:chExt cx="1905000" cy="1904997"/>
          </a:xfrm>
          <a:effectLst/>
        </p:grpSpPr>
        <p:pic>
          <p:nvPicPr>
            <p:cNvPr id="145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6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7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8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8" name="오른쪽으로 구부러진 화살표 157"/>
          <p:cNvSpPr/>
          <p:nvPr/>
        </p:nvSpPr>
        <p:spPr>
          <a:xfrm rot="7865545">
            <a:off x="4643224" y="3417365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795637" y="3417479"/>
            <a:ext cx="214478" cy="220902"/>
            <a:chOff x="4475812" y="3935257"/>
            <a:chExt cx="259519" cy="267291"/>
          </a:xfrm>
        </p:grpSpPr>
        <p:pic>
          <p:nvPicPr>
            <p:cNvPr id="149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1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0" name="TextBox 159"/>
          <p:cNvSpPr txBox="1"/>
          <p:nvPr/>
        </p:nvSpPr>
        <p:spPr>
          <a:xfrm>
            <a:off x="6624552" y="947935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23999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최종 솔루션 </a:t>
            </a:r>
            <a:r>
              <a:rPr lang="ko-KR" altLang="en-US" b="1" dirty="0" err="1"/>
              <a:t>아키텍쳐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199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02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74320" y="831379"/>
            <a:ext cx="74149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ea"/>
              </a:rPr>
              <a:t>모델 업데이트</a:t>
            </a: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현재 설치 카메라 데이터 기반 업데이트 계획</a:t>
            </a: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인원 보강 후 </a:t>
            </a:r>
            <a:r>
              <a:rPr lang="ko-KR" altLang="en-US" sz="1600" dirty="0" err="1" smtClean="0">
                <a:latin typeface="+mj-ea"/>
              </a:rPr>
              <a:t>데이터셋</a:t>
            </a:r>
            <a:r>
              <a:rPr lang="ko-KR" altLang="en-US" sz="1600" dirty="0" smtClean="0">
                <a:latin typeface="+mj-ea"/>
              </a:rPr>
              <a:t> 업데이트 </a:t>
            </a:r>
            <a:r>
              <a:rPr lang="en-US" altLang="ko-KR" sz="1600" dirty="0" smtClean="0">
                <a:latin typeface="+mj-ea"/>
              </a:rPr>
              <a:t>(5/10~5/14)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빛</a:t>
            </a:r>
            <a:r>
              <a:rPr lang="en-US" altLang="ko-KR" sz="1600" dirty="0" smtClean="0">
                <a:latin typeface="+mj-ea"/>
              </a:rPr>
              <a:t>-</a:t>
            </a:r>
            <a:r>
              <a:rPr lang="ko-KR" altLang="en-US" sz="1600" dirty="0" smtClean="0">
                <a:latin typeface="+mj-ea"/>
              </a:rPr>
              <a:t>색상 차이에 강건한 모델 </a:t>
            </a:r>
            <a:r>
              <a:rPr lang="ko-KR" altLang="en-US" sz="1600" dirty="0" err="1" smtClean="0">
                <a:latin typeface="+mj-ea"/>
              </a:rPr>
              <a:t>연구중</a:t>
            </a:r>
            <a:endParaRPr lang="en-US" altLang="ko-KR" sz="16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요청사항</a:t>
            </a:r>
            <a:endParaRPr lang="en-US" altLang="ko-KR" sz="16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작업자가 구분이 어려운 데이터 이미지 분류 요청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err="1" smtClean="0">
                <a:latin typeface="+mj-ea"/>
              </a:rPr>
              <a:t>병변</a:t>
            </a:r>
            <a:r>
              <a:rPr lang="ko-KR" altLang="en-US" sz="1600" dirty="0" smtClean="0">
                <a:latin typeface="+mj-ea"/>
              </a:rPr>
              <a:t> 검토가 가능한지 아닌지 분류</a:t>
            </a:r>
            <a:r>
              <a:rPr lang="en-US" altLang="ko-KR" sz="1600" dirty="0" smtClean="0">
                <a:latin typeface="+mj-ea"/>
              </a:rPr>
              <a:t>(100</a:t>
            </a:r>
            <a:r>
              <a:rPr lang="ko-KR" altLang="en-US" sz="1600" dirty="0" smtClean="0">
                <a:latin typeface="+mj-ea"/>
              </a:rPr>
              <a:t>장</a:t>
            </a:r>
            <a:r>
              <a:rPr lang="en-US" altLang="ko-KR" sz="1600" dirty="0" smtClean="0">
                <a:latin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094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23999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r>
              <a:rPr lang="ko-KR" altLang="en-US" b="1" dirty="0" smtClean="0"/>
              <a:t>협의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612560"/>
              </p:ext>
            </p:extLst>
          </p:nvPr>
        </p:nvGraphicFramePr>
        <p:xfrm>
          <a:off x="0" y="2086959"/>
          <a:ext cx="9069185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51">
                  <a:extLst>
                    <a:ext uri="{9D8B030D-6E8A-4147-A177-3AD203B41FA5}">
                      <a16:colId xmlns:a16="http://schemas.microsoft.com/office/drawing/2014/main" val="1871605953"/>
                    </a:ext>
                  </a:extLst>
                </a:gridCol>
                <a:gridCol w="1778586">
                  <a:extLst>
                    <a:ext uri="{9D8B030D-6E8A-4147-A177-3AD203B41FA5}">
                      <a16:colId xmlns:a16="http://schemas.microsoft.com/office/drawing/2014/main" val="1376819750"/>
                    </a:ext>
                  </a:extLst>
                </a:gridCol>
                <a:gridCol w="2620521">
                  <a:extLst>
                    <a:ext uri="{9D8B030D-6E8A-4147-A177-3AD203B41FA5}">
                      <a16:colId xmlns:a16="http://schemas.microsoft.com/office/drawing/2014/main" val="1163804874"/>
                    </a:ext>
                  </a:extLst>
                </a:gridCol>
                <a:gridCol w="1512917">
                  <a:extLst>
                    <a:ext uri="{9D8B030D-6E8A-4147-A177-3AD203B41FA5}">
                      <a16:colId xmlns:a16="http://schemas.microsoft.com/office/drawing/2014/main" val="2206585238"/>
                    </a:ext>
                  </a:extLst>
                </a:gridCol>
                <a:gridCol w="2227810">
                  <a:extLst>
                    <a:ext uri="{9D8B030D-6E8A-4147-A177-3AD203B41FA5}">
                      <a16:colId xmlns:a16="http://schemas.microsoft.com/office/drawing/2014/main" val="1152080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65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슬라이드 번호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파일 이름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WSI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인덱스</a:t>
                      </a:r>
                      <a:endParaRPr lang="ko-KR" alt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2019S </a:t>
                      </a:r>
                      <a:r>
                        <a:rPr lang="en-US" altLang="ko-KR" sz="1600" dirty="0" smtClean="0"/>
                        <a:t>0023…</a:t>
                      </a:r>
                      <a:r>
                        <a:rPr lang="ko-KR" altLang="en-US" sz="1600" dirty="0" smtClean="0"/>
                        <a:t> 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3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File name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52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File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Name</a:t>
                      </a:r>
                      <a:r>
                        <a:rPr lang="ko-KR" altLang="en-US" sz="1600" dirty="0" smtClean="0"/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슬라이드의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번째 이미지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2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Splines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Segmentation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리스트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-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74587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Seq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이미지내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segmentation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일련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/>
                        <a:t>이미지 상에서의 </a:t>
                      </a:r>
                      <a:r>
                        <a:rPr lang="ko-KR" altLang="en-US" sz="1600" dirty="0" err="1" smtClean="0"/>
                        <a:t>malignannt</a:t>
                      </a:r>
                      <a:r>
                        <a:rPr lang="ko-KR" altLang="en-US" sz="1600" dirty="0" smtClean="0"/>
                        <a:t> 부분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0,1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과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같은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이미지별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갯수가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smtClean="0"/>
                        <a:t>상이할 수 </a:t>
                      </a:r>
                      <a:r>
                        <a:rPr lang="ko-KR" altLang="en-US" sz="1600" dirty="0" smtClean="0"/>
                        <a:t>있음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br>
                        <a:rPr lang="en-US" altLang="ko-KR" sz="1600" baseline="0" dirty="0" smtClean="0"/>
                      </a:br>
                      <a:r>
                        <a:rPr lang="ko-KR" altLang="en-US" sz="1600" dirty="0" err="1" smtClean="0"/>
                        <a:t>sementation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smtClean="0"/>
                        <a:t>한 영역 을 0부터 </a:t>
                      </a:r>
                      <a:r>
                        <a:rPr lang="ko-KR" altLang="en-US" sz="1600" dirty="0" err="1" smtClean="0"/>
                        <a:t>n개</a:t>
                      </a:r>
                      <a:r>
                        <a:rPr lang="ko-KR" altLang="en-US" sz="1600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179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분류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(Malignant)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Points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pixel</a:t>
                      </a:r>
                      <a:r>
                        <a:rPr lang="ko-KR" altLang="en-US" sz="1600" dirty="0" smtClean="0"/>
                        <a:t> 단위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LocX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": 1274,</a:t>
                      </a: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              "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</a:rPr>
                        <a:t>LocY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": 399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09023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694" y="0"/>
            <a:ext cx="2270491" cy="19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5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74009"/>
              </p:ext>
            </p:extLst>
          </p:nvPr>
        </p:nvGraphicFramePr>
        <p:xfrm>
          <a:off x="260466" y="515389"/>
          <a:ext cx="8725593" cy="32046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5/7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대장 슬라이드 분류 및 </a:t>
                      </a: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Ground-True </a:t>
                      </a:r>
                      <a:r>
                        <a:rPr lang="ko-KR" altLang="en-US" sz="1200" dirty="0" smtClean="0"/>
                        <a:t>샘플 수령 </a:t>
                      </a:r>
                      <a:r>
                        <a:rPr lang="en-US" altLang="ko-KR" sz="1200" dirty="0" smtClean="0"/>
                        <a:t>(annotated slides)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F:\</a:t>
                      </a:r>
                      <a:r>
                        <a:rPr lang="ko-KR" altLang="en-US" sz="1200" dirty="0" smtClean="0"/>
                        <a:t>고영신부장님</a:t>
                      </a:r>
                      <a:r>
                        <a:rPr lang="en-US" altLang="ko-KR" sz="1200" dirty="0" smtClean="0"/>
                        <a:t>U</a:t>
                      </a:r>
                      <a:r>
                        <a:rPr lang="ko-KR" altLang="en-US" sz="1200" dirty="0" smtClean="0"/>
                        <a:t>그룹</a:t>
                      </a:r>
                      <a:r>
                        <a:rPr lang="en-US" altLang="ko-KR" sz="1200" dirty="0" smtClean="0"/>
                        <a:t>_2021(sg)80\3</a:t>
                      </a:r>
                      <a:r>
                        <a:rPr lang="ko-KR" altLang="en-US" sz="1200" dirty="0" smtClean="0"/>
                        <a:t>월 </a:t>
                      </a:r>
                      <a:r>
                        <a:rPr lang="en-US" altLang="ko-KR" sz="1200" dirty="0" smtClean="0"/>
                        <a:t>D,M </a:t>
                      </a:r>
                      <a:r>
                        <a:rPr lang="ko-KR" altLang="en-US" sz="1200" dirty="0" smtClean="0"/>
                        <a:t>케이스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F\</a:t>
                      </a:r>
                      <a:r>
                        <a:rPr lang="ko-KR" altLang="en-US" sz="1200" dirty="0" smtClean="0"/>
                        <a:t>최유미부장님</a:t>
                      </a:r>
                      <a:r>
                        <a:rPr lang="en-US" altLang="ko-KR" sz="1200" dirty="0" smtClean="0"/>
                        <a:t>U</a:t>
                      </a:r>
                      <a:r>
                        <a:rPr lang="ko-KR" altLang="en-US" sz="1200" dirty="0" smtClean="0"/>
                        <a:t>그룹</a:t>
                      </a:r>
                      <a:r>
                        <a:rPr lang="en-US" altLang="ko-KR" sz="1200" dirty="0" smtClean="0"/>
                        <a:t>_2021(sg)80\3</a:t>
                      </a:r>
                      <a:r>
                        <a:rPr lang="ko-KR" altLang="en-US" sz="1200" dirty="0" smtClean="0"/>
                        <a:t>월 </a:t>
                      </a:r>
                      <a:r>
                        <a:rPr lang="en-US" altLang="ko-KR" sz="1200" dirty="0" smtClean="0"/>
                        <a:t>D,M </a:t>
                      </a:r>
                      <a:r>
                        <a:rPr lang="ko-KR" altLang="en-US" sz="1200" dirty="0" smtClean="0"/>
                        <a:t>케이스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대장 데이터 이동 및 학습 진행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1145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82253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히트맵</a:t>
                      </a:r>
                      <a:r>
                        <a:rPr lang="ko-KR" altLang="en-US" sz="1200" baseline="0" dirty="0" smtClean="0"/>
                        <a:t> 평가 논의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Ground-truth </a:t>
                      </a:r>
                      <a:r>
                        <a:rPr lang="ko-KR" altLang="en-US" sz="1200" baseline="0" dirty="0" smtClean="0"/>
                        <a:t>샘플과 </a:t>
                      </a:r>
                      <a:r>
                        <a:rPr lang="ko-KR" altLang="en-US" sz="1200" baseline="0" dirty="0" err="1" smtClean="0"/>
                        <a:t>히트맵</a:t>
                      </a:r>
                      <a:r>
                        <a:rPr lang="ko-KR" altLang="en-US" sz="1200" baseline="0" dirty="0" smtClean="0"/>
                        <a:t> 작업자 비교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과거 </a:t>
                      </a:r>
                      <a:r>
                        <a:rPr lang="en-US" altLang="ko-KR" sz="1200" baseline="0" dirty="0" err="1" smtClean="0"/>
                        <a:t>all_DAC_balanced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테스트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솔루션 </a:t>
                      </a:r>
                      <a:r>
                        <a:rPr lang="ko-KR" altLang="en-US" sz="1200" dirty="0" smtClean="0"/>
                        <a:t>통합 </a:t>
                      </a:r>
                      <a:r>
                        <a:rPr lang="ko-KR" altLang="en-US" sz="1200" dirty="0" smtClean="0"/>
                        <a:t>준비중 </a:t>
                      </a:r>
                      <a:r>
                        <a:rPr lang="en-US" altLang="ko-KR" sz="1200" dirty="0" smtClean="0"/>
                        <a:t>('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Mixpatch</a:t>
                      </a:r>
                      <a:r>
                        <a:rPr lang="en-US" altLang="ko-KR" sz="1200" dirty="0" smtClean="0"/>
                        <a:t>+[</a:t>
                      </a:r>
                      <a:r>
                        <a:rPr lang="en-US" altLang="ko-KR" sz="1200" dirty="0" err="1" smtClean="0"/>
                        <a:t>lossdiff+featurecube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대장 모델 학습 및 설치 진행중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Feature cube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Graph</a:t>
                      </a:r>
                      <a:r>
                        <a:rPr lang="en-US" altLang="ko-KR" sz="1200" baseline="0" dirty="0" smtClean="0"/>
                        <a:t> CNN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Annotation </a:t>
                      </a:r>
                      <a:r>
                        <a:rPr lang="ko-KR" altLang="en-US" sz="1200" dirty="0" smtClean="0"/>
                        <a:t>협의 </a:t>
                      </a:r>
                      <a:r>
                        <a:rPr lang="en-US" altLang="ko-KR" sz="1200" dirty="0" smtClean="0"/>
                        <a:t>(5/3)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업무 진행 일정 회의 </a:t>
                      </a:r>
                      <a:r>
                        <a:rPr lang="en-US" altLang="ko-KR" sz="1200" dirty="0" smtClean="0"/>
                        <a:t>(5/6)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학습 데이터 정리 </a:t>
                      </a:r>
                      <a:r>
                        <a:rPr lang="en-US" altLang="ko-KR" sz="1200" dirty="0" smtClean="0"/>
                        <a:t>(2020/12/30)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E:</a:t>
                      </a:r>
                      <a:r>
                        <a:rPr lang="en-US" altLang="ko-KR" sz="1200" baseline="0" dirty="0" smtClean="0"/>
                        <a:t> Kaist03_Data\data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정리 문서는 </a:t>
                      </a:r>
                      <a:r>
                        <a:rPr lang="en-US" altLang="ko-KR" sz="1200" baseline="0" dirty="0" smtClean="0"/>
                        <a:t>~5/11 </a:t>
                      </a:r>
                      <a:r>
                        <a:rPr lang="ko-KR" altLang="en-US" sz="1200" baseline="0" dirty="0" smtClean="0"/>
                        <a:t>업로드 계획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12" y="1330012"/>
            <a:ext cx="6714676" cy="48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참고 슬라이드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047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3220" y="75699"/>
          <a:ext cx="8570728" cy="665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41">
                  <a:extLst>
                    <a:ext uri="{9D8B030D-6E8A-4147-A177-3AD203B41FA5}">
                      <a16:colId xmlns:a16="http://schemas.microsoft.com/office/drawing/2014/main" val="3079024830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332124986"/>
                    </a:ext>
                  </a:extLst>
                </a:gridCol>
                <a:gridCol w="2142682">
                  <a:extLst>
                    <a:ext uri="{9D8B030D-6E8A-4147-A177-3AD203B41FA5}">
                      <a16:colId xmlns:a16="http://schemas.microsoft.com/office/drawing/2014/main" val="30921760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1827065687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32951786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890777688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915613258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98552"/>
                  </a:ext>
                </a:extLst>
              </a:tr>
              <a:tr h="1466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1648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1598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1319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10681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09646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25339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5324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279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95618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785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383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850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483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202652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004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147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11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741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58993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204698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88540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64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2145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2097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446270" y="1260417"/>
            <a:ext cx="4297678" cy="12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3220" y="75699"/>
            <a:ext cx="2146031" cy="2213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이전 학습 자료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0597864">
            <a:off x="8598476" y="3150524"/>
            <a:ext cx="290945" cy="1413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0597864">
            <a:off x="8673162" y="6247439"/>
            <a:ext cx="290945" cy="1413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4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3220" y="75699"/>
          <a:ext cx="8570728" cy="665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41">
                  <a:extLst>
                    <a:ext uri="{9D8B030D-6E8A-4147-A177-3AD203B41FA5}">
                      <a16:colId xmlns:a16="http://schemas.microsoft.com/office/drawing/2014/main" val="3079024830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332124986"/>
                    </a:ext>
                  </a:extLst>
                </a:gridCol>
                <a:gridCol w="2142682">
                  <a:extLst>
                    <a:ext uri="{9D8B030D-6E8A-4147-A177-3AD203B41FA5}">
                      <a16:colId xmlns:a16="http://schemas.microsoft.com/office/drawing/2014/main" val="30921760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1827065687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32951786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890777688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915613258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98552"/>
                  </a:ext>
                </a:extLst>
              </a:tr>
              <a:tr h="1466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10681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09646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25339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5324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95618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785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383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850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483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202652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004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147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11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741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58993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204698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88540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64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2145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2097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446270" y="1260417"/>
            <a:ext cx="4297678" cy="12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3220" y="75699"/>
            <a:ext cx="2146031" cy="221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이전 테스트 자료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1736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3220" y="75699"/>
          <a:ext cx="8570728" cy="6659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41">
                  <a:extLst>
                    <a:ext uri="{9D8B030D-6E8A-4147-A177-3AD203B41FA5}">
                      <a16:colId xmlns:a16="http://schemas.microsoft.com/office/drawing/2014/main" val="3079024830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332124986"/>
                    </a:ext>
                  </a:extLst>
                </a:gridCol>
                <a:gridCol w="2142682">
                  <a:extLst>
                    <a:ext uri="{9D8B030D-6E8A-4147-A177-3AD203B41FA5}">
                      <a16:colId xmlns:a16="http://schemas.microsoft.com/office/drawing/2014/main" val="30921760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1827065687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3295178641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890777688"/>
                    </a:ext>
                  </a:extLst>
                </a:gridCol>
                <a:gridCol w="1071341">
                  <a:extLst>
                    <a:ext uri="{9D8B030D-6E8A-4147-A177-3AD203B41FA5}">
                      <a16:colId xmlns:a16="http://schemas.microsoft.com/office/drawing/2014/main" val="2915613258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98552"/>
                  </a:ext>
                </a:extLst>
              </a:tr>
              <a:tr h="14664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1848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1788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668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10681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09646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25339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5324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327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95618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7854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8383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850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483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202652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950044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147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4411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741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??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58993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90122,</a:t>
                      </a:r>
                      <a:b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204698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88540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66442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12145"/>
                  </a:ext>
                </a:extLst>
              </a:tr>
              <a:tr h="293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2097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446270" y="1260417"/>
            <a:ext cx="4297678" cy="121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3220" y="75699"/>
            <a:ext cx="2146031" cy="2213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이전 자료 전체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6595108" y="3078691"/>
            <a:ext cx="2148839" cy="304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18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65265" y="370898"/>
          <a:ext cx="5529155" cy="2392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2865971789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50857657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54530094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877240489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275990047"/>
                    </a:ext>
                  </a:extLst>
                </a:gridCol>
              </a:tblGrid>
              <a:tr h="117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dimenstion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29993"/>
                  </a:ext>
                </a:extLst>
              </a:tr>
              <a:tr h="14664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solidFill>
                            <a:schemeClr val="tx1"/>
                          </a:solidFill>
                        </a:rPr>
                        <a:t>668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0382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1165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68927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0288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65265" y="3192550"/>
          <a:ext cx="55291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54967227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397594038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611114640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946043484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609521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202456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ko-KR" altLang="en-US" sz="14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8623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4420" y="3192550"/>
            <a:ext cx="1711231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기존 </a:t>
            </a:r>
            <a:r>
              <a:rPr lang="en-US" altLang="ko-KR" sz="1400" dirty="0" smtClean="0"/>
              <a:t>training</a:t>
            </a:r>
            <a:br>
              <a:rPr lang="en-US" altLang="ko-KR" sz="1400" dirty="0" smtClean="0"/>
            </a:br>
            <a:r>
              <a:rPr lang="en-US" altLang="ko-KR" sz="1400" dirty="0" smtClean="0"/>
              <a:t> -&gt; test</a:t>
            </a:r>
            <a:r>
              <a:rPr lang="ko-KR" altLang="en-US" sz="1400" dirty="0" smtClean="0"/>
              <a:t>로 이동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00401" y="2763270"/>
            <a:ext cx="997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+</a:t>
            </a:r>
            <a:endParaRPr lang="ko-KR" altLang="en-US" sz="20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65265" y="4605712"/>
          <a:ext cx="55291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89">
                  <a:extLst>
                    <a:ext uri="{9D8B030D-6E8A-4147-A177-3AD203B41FA5}">
                      <a16:colId xmlns:a16="http://schemas.microsoft.com/office/drawing/2014/main" val="1987831579"/>
                    </a:ext>
                  </a:extLst>
                </a:gridCol>
                <a:gridCol w="1382289">
                  <a:extLst>
                    <a:ext uri="{9D8B030D-6E8A-4147-A177-3AD203B41FA5}">
                      <a16:colId xmlns:a16="http://schemas.microsoft.com/office/drawing/2014/main" val="1724252364"/>
                    </a:ext>
                  </a:extLst>
                </a:gridCol>
                <a:gridCol w="1382289">
                  <a:extLst>
                    <a:ext uri="{9D8B030D-6E8A-4147-A177-3AD203B41FA5}">
                      <a16:colId xmlns:a16="http://schemas.microsoft.com/office/drawing/2014/main" val="3023346863"/>
                    </a:ext>
                  </a:extLst>
                </a:gridCol>
                <a:gridCol w="1382289">
                  <a:extLst>
                    <a:ext uri="{9D8B030D-6E8A-4147-A177-3AD203B41FA5}">
                      <a16:colId xmlns:a16="http://schemas.microsoft.com/office/drawing/2014/main" val="124583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432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9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2+48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96983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stCxn id="6" idx="2"/>
          </p:cNvCxnSpPr>
          <p:nvPr/>
        </p:nvCxnSpPr>
        <p:spPr>
          <a:xfrm flipH="1">
            <a:off x="5602778" y="3715770"/>
            <a:ext cx="1347258" cy="21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52978" y="6089072"/>
            <a:ext cx="275448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Random sampling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087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8658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5/7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43245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Mobilenet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테스트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큰 차이가 발견 되지 않음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업데이트를 위한 데이터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분류 불확실 데이터 수집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더욱 가벼운 모델로 테스트 중 </a:t>
                      </a:r>
                      <a:r>
                        <a:rPr lang="en-US" altLang="ko-KR" sz="1200" dirty="0" smtClean="0"/>
                        <a:t>(VGG)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Bias </a:t>
                      </a:r>
                      <a:r>
                        <a:rPr lang="ko-KR" altLang="en-US" sz="1200" dirty="0" smtClean="0"/>
                        <a:t>제거 관련 </a:t>
                      </a:r>
                      <a:r>
                        <a:rPr lang="ko-KR" altLang="en-US" sz="1200" dirty="0" err="1" smtClean="0"/>
                        <a:t>연구중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관련 데이터 정리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피드백 을 위한 이미지 생성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Anchor </a:t>
                      </a:r>
                      <a:r>
                        <a:rPr lang="ko-KR" altLang="en-US" sz="1200" dirty="0" smtClean="0"/>
                        <a:t>정보 정리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협의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5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82384" y="665125"/>
            <a:ext cx="741495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ea"/>
              </a:rPr>
              <a:t>문의 사항</a:t>
            </a:r>
            <a:r>
              <a:rPr lang="en-US" altLang="ko-KR" sz="1600" dirty="0" smtClean="0">
                <a:latin typeface="+mj-ea"/>
              </a:rPr>
              <a:t>: </a:t>
            </a:r>
            <a:r>
              <a:rPr lang="ko-KR" altLang="en-US" sz="1600" dirty="0" smtClean="0">
                <a:latin typeface="+mj-ea"/>
              </a:rPr>
              <a:t>연속된 슬라이드 이슈</a:t>
            </a:r>
            <a:endParaRPr lang="en-US" altLang="ko-KR" sz="1600" dirty="0" smtClean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1273" y="1268211"/>
            <a:ext cx="3142207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</a:rPr>
              <a:t>Location : </a:t>
            </a:r>
            <a:r>
              <a:rPr lang="ko-KR" altLang="en-US" sz="1200" dirty="0">
                <a:latin typeface="+mj-ea"/>
              </a:rPr>
              <a:t> 고영신부장님</a:t>
            </a:r>
            <a:r>
              <a:rPr lang="en-US" altLang="ko-KR" sz="1200" dirty="0">
                <a:latin typeface="+mj-ea"/>
              </a:rPr>
              <a:t>U</a:t>
            </a:r>
            <a:r>
              <a:rPr lang="ko-KR" altLang="en-US" sz="1200" dirty="0">
                <a:latin typeface="+mj-ea"/>
              </a:rPr>
              <a:t>그룹</a:t>
            </a:r>
            <a:r>
              <a:rPr lang="en-US" altLang="ko-KR" sz="1200" dirty="0">
                <a:latin typeface="+mj-ea"/>
              </a:rPr>
              <a:t>_2021(sg)80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2558" y="3436424"/>
            <a:ext cx="3250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2021S 0065467020101,D,"['150', '12', '76</a:t>
            </a:r>
            <a:r>
              <a:rPr lang="en-US" altLang="ko-KR" sz="1200" dirty="0" smtClean="0">
                <a:latin typeface="+mj-ea"/>
              </a:rPr>
              <a:t>']"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1706" y="3472139"/>
            <a:ext cx="357447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2021S 0065467020102,D,"['80', '0', '131</a:t>
            </a:r>
            <a:r>
              <a:rPr lang="en-US" altLang="ko-KR" sz="1200" dirty="0" smtClean="0">
                <a:latin typeface="+mj-ea"/>
              </a:rPr>
              <a:t>']" 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8501" y="615110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2021S 0065467020103,D,"['56', '3', '149</a:t>
            </a:r>
            <a:r>
              <a:rPr lang="en-US" altLang="ko-KR" sz="1200" dirty="0" smtClean="0">
                <a:latin typeface="+mj-ea"/>
              </a:rPr>
              <a:t>']"</a:t>
            </a:r>
            <a:endParaRPr lang="en-US" altLang="ko-KR" sz="1200" dirty="0"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8885" y="6241914"/>
            <a:ext cx="289374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</a:rPr>
              <a:t>2021S </a:t>
            </a:r>
            <a:r>
              <a:rPr lang="en-US" altLang="ko-KR" sz="1200" dirty="0">
                <a:latin typeface="+mj-ea"/>
              </a:rPr>
              <a:t>0065467020104,N,"['4', '0', '46']"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80197" y="1164028"/>
            <a:ext cx="1263327" cy="31293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75767" y="1169745"/>
            <a:ext cx="1466350" cy="2914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02523" y="3174530"/>
            <a:ext cx="2399705" cy="37104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94068" y="3018814"/>
            <a:ext cx="1834608" cy="43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82384" y="637022"/>
            <a:ext cx="7414953" cy="489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*문의 사항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연속된 슬라이드 이슈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생성 이유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대부분 첫번째 슬라이드가 불확실하거나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퀄리티가 좋지 않은 경우 슬라이드를 추가적으로 생성함</a:t>
            </a:r>
            <a:r>
              <a:rPr lang="en-US" altLang="ko-KR" sz="1400" dirty="0" smtClean="0">
                <a:latin typeface="+mj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특이 사항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일부 슬라이드에서는 병변이 미포함도 일수 있음</a:t>
            </a:r>
            <a:r>
              <a:rPr lang="en-US" altLang="ko-KR" sz="1400" dirty="0" smtClean="0">
                <a:latin typeface="+mj-ea"/>
              </a:rPr>
              <a:t>. </a:t>
            </a:r>
            <a:r>
              <a:rPr lang="ko-KR" altLang="en-US" sz="1400" dirty="0" smtClean="0">
                <a:latin typeface="+mj-ea"/>
              </a:rPr>
              <a:t>특정 슬라이드는 조직의 형태가 판독이 어려운 경우가 존재함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평가 방법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같은 조직으로 파악하며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종합적으로 평가 한다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추후 대응 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대표 슬라이드만을 선택하여 </a:t>
            </a:r>
            <a:r>
              <a:rPr lang="en-US" altLang="ko-KR" sz="1400" dirty="0" smtClean="0">
                <a:latin typeface="+mj-ea"/>
              </a:rPr>
              <a:t>AI </a:t>
            </a:r>
            <a:r>
              <a:rPr lang="ko-KR" altLang="en-US" sz="1400" dirty="0" smtClean="0">
                <a:latin typeface="+mj-ea"/>
              </a:rPr>
              <a:t>테스트에 사용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학습에는 이슈를 발생시키지 않음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634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82384" y="631874"/>
            <a:ext cx="7414953" cy="392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*논의 사항</a:t>
            </a:r>
            <a:endParaRPr lang="en-US" altLang="ko-KR" sz="1400" dirty="0" smtClean="0">
              <a:latin typeface="+mj-ea"/>
            </a:endParaRPr>
          </a:p>
          <a:p>
            <a:pPr lvl="2">
              <a:lnSpc>
                <a:spcPct val="150000"/>
              </a:lnSpc>
            </a:pP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Malignant </a:t>
            </a:r>
            <a:r>
              <a:rPr lang="ko-KR" altLang="en-US" sz="1400" dirty="0" smtClean="0">
                <a:latin typeface="+mj-ea"/>
              </a:rPr>
              <a:t>범위 재정의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불확실성이 높은 분류 단계를 상위 단계로 </a:t>
            </a:r>
            <a:r>
              <a:rPr lang="ko-KR" altLang="en-US" sz="1400" dirty="0" err="1" smtClean="0">
                <a:latin typeface="+mj-ea"/>
              </a:rPr>
              <a:t>재분류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high grade dysplasia</a:t>
            </a:r>
            <a:r>
              <a:rPr lang="ko-KR" altLang="en-US" sz="1400" dirty="0" smtClean="0">
                <a:latin typeface="+mj-ea"/>
              </a:rPr>
              <a:t>의 경우 </a:t>
            </a:r>
            <a:r>
              <a:rPr lang="en-US" altLang="ko-KR" sz="1400" dirty="0" smtClean="0">
                <a:latin typeface="+mj-ea"/>
              </a:rPr>
              <a:t>malignant</a:t>
            </a:r>
            <a:r>
              <a:rPr lang="ko-KR" altLang="en-US" sz="1400" dirty="0" smtClean="0">
                <a:latin typeface="+mj-ea"/>
              </a:rPr>
              <a:t>와의 구분 난이도가 아주 높음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추후 </a:t>
            </a:r>
            <a:r>
              <a:rPr lang="en-US" altLang="ko-KR" sz="1400" dirty="0" smtClean="0">
                <a:latin typeface="+mj-ea"/>
              </a:rPr>
              <a:t>annotation </a:t>
            </a:r>
            <a:r>
              <a:rPr lang="ko-KR" altLang="en-US" sz="1400" dirty="0" smtClean="0">
                <a:latin typeface="+mj-ea"/>
              </a:rPr>
              <a:t>작업에서 부터는 </a:t>
            </a:r>
            <a:r>
              <a:rPr lang="en-US" altLang="ko-KR" sz="1400" dirty="0" smtClean="0">
                <a:latin typeface="+mj-ea"/>
              </a:rPr>
              <a:t>high grade dysplasia</a:t>
            </a:r>
            <a:r>
              <a:rPr lang="ko-KR" altLang="en-US" sz="1400" dirty="0" smtClean="0">
                <a:latin typeface="+mj-ea"/>
              </a:rPr>
              <a:t>를 </a:t>
            </a:r>
            <a:r>
              <a:rPr lang="en-US" altLang="ko-KR" sz="1400" dirty="0" smtClean="0">
                <a:latin typeface="+mj-ea"/>
              </a:rPr>
              <a:t>malignant </a:t>
            </a:r>
            <a:r>
              <a:rPr lang="ko-KR" altLang="en-US" sz="1400" dirty="0" smtClean="0">
                <a:latin typeface="+mj-ea"/>
              </a:rPr>
              <a:t>그룹에 포함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New annotation</a:t>
            </a:r>
            <a:r>
              <a:rPr lang="ko-KR" altLang="en-US" sz="1400" dirty="0" smtClean="0">
                <a:latin typeface="+mj-ea"/>
              </a:rPr>
              <a:t>의 방향성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스캔이미지의 정보의 다양성 보강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우선 </a:t>
            </a:r>
            <a:r>
              <a:rPr lang="en-US" altLang="ko-KR" sz="1400" dirty="0" smtClean="0">
                <a:latin typeface="+mj-ea"/>
              </a:rPr>
              <a:t>D/M</a:t>
            </a:r>
            <a:r>
              <a:rPr lang="ko-KR" altLang="en-US" sz="1400" dirty="0" smtClean="0">
                <a:latin typeface="+mj-ea"/>
              </a:rPr>
              <a:t>을 보고 형태학적 다양성을 보강하는 방향으로</a:t>
            </a:r>
            <a:r>
              <a:rPr lang="en-US" altLang="ko-KR" sz="1400" dirty="0" smtClean="0">
                <a:latin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개발 등에 대한 우선 순위 회의 요청 </a:t>
            </a:r>
            <a:r>
              <a:rPr lang="en-US" altLang="ko-KR" sz="1400" dirty="0" smtClean="0">
                <a:latin typeface="+mj-ea"/>
              </a:rPr>
              <a:t>(5/6 </a:t>
            </a:r>
            <a:r>
              <a:rPr lang="ko-KR" altLang="en-US" sz="1400" dirty="0" smtClean="0">
                <a:latin typeface="+mj-ea"/>
              </a:rPr>
              <a:t>목요일</a:t>
            </a:r>
            <a:r>
              <a:rPr lang="en-US" altLang="ko-KR" sz="1400" dirty="0" smtClean="0">
                <a:latin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872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 논의 </a:t>
            </a:r>
            <a:r>
              <a:rPr lang="en-US" altLang="ko-KR" b="1" dirty="0" smtClean="0"/>
              <a:t>(5/6)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984318"/>
              </p:ext>
            </p:extLst>
          </p:nvPr>
        </p:nvGraphicFramePr>
        <p:xfrm>
          <a:off x="108064" y="1212523"/>
          <a:ext cx="5187140" cy="382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20">
                  <a:extLst>
                    <a:ext uri="{9D8B030D-6E8A-4147-A177-3AD203B41FA5}">
                      <a16:colId xmlns:a16="http://schemas.microsoft.com/office/drawing/2014/main" val="343144553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228179038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6213447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1615766021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0959072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3842713012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049767727"/>
                    </a:ext>
                  </a:extLst>
                </a:gridCol>
              </a:tblGrid>
              <a:tr h="31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50303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553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59394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94502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48909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ko-KR" altLang="en-US" sz="1600" b="1" u="sng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34391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0898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852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95204" y="1212523"/>
            <a:ext cx="41729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주요 일정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Colon model (</a:t>
            </a:r>
            <a:r>
              <a:rPr lang="ko-KR" altLang="en-US" sz="1600" dirty="0" smtClean="0"/>
              <a:t>동일 </a:t>
            </a:r>
            <a:r>
              <a:rPr lang="en-US" altLang="ko-KR" sz="1600" dirty="0" err="1" smtClean="0"/>
              <a:t>config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Graph </a:t>
            </a:r>
            <a:r>
              <a:rPr lang="en-US" altLang="ko-KR" sz="1600" dirty="0" err="1" smtClean="0"/>
              <a:t>cnn</a:t>
            </a:r>
            <a:r>
              <a:rPr lang="en-US" altLang="ko-KR" sz="1600" dirty="0" smtClean="0"/>
              <a:t> : ~14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Feature cube : ~12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Colon </a:t>
            </a:r>
            <a:r>
              <a:rPr lang="ko-KR" altLang="en-US" sz="1600" dirty="0" smtClean="0"/>
              <a:t>피드백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FF0000"/>
                </a:solidFill>
              </a:rPr>
              <a:t>?? 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 통합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위장</a:t>
            </a:r>
            <a:r>
              <a:rPr lang="en-US" altLang="ko-KR" sz="1600" dirty="0" smtClean="0"/>
              <a:t>): ~21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Mixpatch</a:t>
            </a:r>
            <a:r>
              <a:rPr lang="en-US" altLang="ko-KR" sz="1600" dirty="0" smtClean="0"/>
              <a:t> + </a:t>
            </a:r>
            <a:r>
              <a:rPr lang="en-US" altLang="ko-KR" sz="1600" dirty="0" err="1" smtClean="0"/>
              <a:t>Lossdiff</a:t>
            </a:r>
            <a:r>
              <a:rPr lang="en-US" altLang="ko-KR" sz="1600" dirty="0" smtClean="0"/>
              <a:t>+ feature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통합 모델 설치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서버 설치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: ~26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New Annotation (</a:t>
            </a:r>
            <a:r>
              <a:rPr lang="ko-KR" altLang="en-US" sz="1600" dirty="0" smtClean="0"/>
              <a:t>위장</a:t>
            </a:r>
            <a:r>
              <a:rPr lang="en-US" altLang="ko-KR" sz="1600" dirty="0" smtClean="0"/>
              <a:t>) : </a:t>
            </a:r>
            <a:r>
              <a:rPr lang="en-US" altLang="ko-KR" sz="1600" dirty="0" smtClean="0">
                <a:solidFill>
                  <a:srgbClr val="FF0000"/>
                </a:solidFill>
              </a:rPr>
              <a:t>?? (</a:t>
            </a:r>
            <a:r>
              <a:rPr lang="ko-KR" altLang="en-US" sz="1600" dirty="0" smtClean="0">
                <a:solidFill>
                  <a:srgbClr val="FF0000"/>
                </a:solidFill>
              </a:rPr>
              <a:t>빠르면 </a:t>
            </a:r>
            <a:r>
              <a:rPr lang="en-US" altLang="ko-KR" sz="1600" dirty="0" smtClean="0">
                <a:solidFill>
                  <a:srgbClr val="FF0000"/>
                </a:solidFill>
              </a:rPr>
              <a:t>21</a:t>
            </a:r>
            <a:r>
              <a:rPr lang="ko-KR" altLang="en-US" sz="1600" dirty="0" smtClean="0">
                <a:solidFill>
                  <a:srgbClr val="FF0000"/>
                </a:solidFill>
              </a:rPr>
              <a:t>일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통합 모델 업데이트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FF0000"/>
                </a:solidFill>
              </a:rPr>
              <a:t>?? + 20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Mixpatch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재학습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Lossdiff</a:t>
            </a:r>
            <a:r>
              <a:rPr lang="en-US" altLang="ko-KR" sz="1600" dirty="0" smtClean="0"/>
              <a:t>  </a:t>
            </a:r>
            <a:r>
              <a:rPr lang="ko-KR" altLang="en-US" sz="1600" dirty="0" err="1" smtClean="0"/>
              <a:t>재학습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Feature cube </a:t>
            </a:r>
            <a:r>
              <a:rPr lang="ko-KR" altLang="en-US" sz="1600" dirty="0" err="1" smtClean="0"/>
              <a:t>재학습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412386" y="72260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3870" y="6067797"/>
            <a:ext cx="4991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슬라이스 문서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(~5/11</a:t>
            </a:r>
            <a:r>
              <a:rPr lang="ko-KR" altLang="en-US" sz="1200" dirty="0" smtClean="0"/>
              <a:t>까지 업로드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*현미경 </a:t>
            </a:r>
            <a:r>
              <a:rPr lang="en-US" altLang="ko-KR" sz="1200" dirty="0" smtClean="0"/>
              <a:t>annotation : Pilot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3871" y="5644506"/>
            <a:ext cx="499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확인 요청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Graph core: </a:t>
            </a:r>
            <a:r>
              <a:rPr lang="ko-KR" altLang="en-US" sz="1200" dirty="0" err="1" smtClean="0"/>
              <a:t>성능비교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한게</a:t>
            </a:r>
            <a:r>
              <a:rPr lang="ko-KR" altLang="en-US" sz="1200" dirty="0" smtClean="0"/>
              <a:t> 있는지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cpu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gpu</a:t>
            </a:r>
            <a:r>
              <a:rPr lang="en-US" altLang="ko-KR" sz="1200" dirty="0" smtClean="0"/>
              <a:t>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3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20210503 </a:t>
            </a:r>
            <a:r>
              <a:rPr lang="ko-KR" altLang="en-US" b="1" dirty="0" smtClean="0"/>
              <a:t>회의록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4" y="1063170"/>
            <a:ext cx="6996073" cy="52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4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2786</TotalTime>
  <Words>1371</Words>
  <Application>Microsoft Office PowerPoint</Application>
  <PresentationFormat>화면 슬라이드 쇼(4:3)</PresentationFormat>
  <Paragraphs>615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106</cp:revision>
  <dcterms:created xsi:type="dcterms:W3CDTF">2021-03-24T07:36:17Z</dcterms:created>
  <dcterms:modified xsi:type="dcterms:W3CDTF">2021-05-07T04:06:32Z</dcterms:modified>
</cp:coreProperties>
</file>